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3"/>
  </p:notesMasterIdLst>
  <p:sldIdLst>
    <p:sldId id="280" r:id="rId2"/>
    <p:sldId id="282" r:id="rId3"/>
    <p:sldId id="283" r:id="rId4"/>
    <p:sldId id="285" r:id="rId5"/>
    <p:sldId id="281" r:id="rId6"/>
    <p:sldId id="257" r:id="rId7"/>
    <p:sldId id="259" r:id="rId8"/>
    <p:sldId id="286" r:id="rId9"/>
    <p:sldId id="287" r:id="rId10"/>
    <p:sldId id="289" r:id="rId11"/>
    <p:sldId id="27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7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84807-467C-4D55-8246-6DDF4634EDD6}" type="datetimeFigureOut">
              <a:rPr lang="ru-RU" smtClean="0"/>
              <a:t>12.01.2019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3B7D1-88E8-4E48-A105-91485359D3EF}" type="slidenum">
              <a:rPr lang="ru-RU" smtClean="0"/>
              <a:t>‹#›</a:t>
            </a:fld>
            <a:endParaRPr lang="ru-RU"/>
          </a:p>
        </p:txBody>
      </p:sp>
    </p:spTree>
    <p:extLst>
      <p:ext uri="{BB962C8B-B14F-4D97-AF65-F5344CB8AC3E}">
        <p14:creationId xmlns:p14="http://schemas.microsoft.com/office/powerpoint/2010/main" val="152565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12.01.2019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trans-continental.ru/wp-content/uploads/2013/11/1-101.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trans-continental.ru/wp-content/uploads/2013/11/tyumen1.jpg"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7920880" cy="2800767"/>
          </a:xfrm>
          <a:prstGeom prst="rect">
            <a:avLst/>
          </a:prstGeom>
        </p:spPr>
        <p:txBody>
          <a:bodyPr wrap="square">
            <a:spAutoFit/>
          </a:bodyPr>
          <a:lstStyle/>
          <a:p>
            <a:r>
              <a:rPr lang="ru-RU" sz="4400" b="1" dirty="0" smtClean="0">
                <a:latin typeface="Times New Roman" pitchFamily="18" charset="0"/>
                <a:cs typeface="Times New Roman" pitchFamily="18" charset="0"/>
              </a:rPr>
              <a:t>Предмет:</a:t>
            </a:r>
            <a:r>
              <a:rPr lang="ru-RU" sz="4400" dirty="0" smtClean="0">
                <a:latin typeface="Times New Roman" pitchFamily="18" charset="0"/>
                <a:cs typeface="Times New Roman" pitchFamily="18" charset="0"/>
              </a:rPr>
              <a:t> </a:t>
            </a:r>
            <a:r>
              <a:rPr lang="ru-RU" sz="4400" i="1" dirty="0" smtClean="0">
                <a:latin typeface="Times New Roman" pitchFamily="18" charset="0"/>
                <a:cs typeface="Times New Roman" pitchFamily="18" charset="0"/>
              </a:rPr>
              <a:t>окружающий мир</a:t>
            </a:r>
          </a:p>
          <a:p>
            <a:r>
              <a:rPr lang="ru-RU" sz="4400" b="1" dirty="0" smtClean="0">
                <a:latin typeface="Times New Roman" pitchFamily="18" charset="0"/>
                <a:cs typeface="Times New Roman" pitchFamily="18" charset="0"/>
              </a:rPr>
              <a:t>Класс:</a:t>
            </a:r>
            <a:r>
              <a:rPr lang="ru-RU" sz="4400" dirty="0" smtClean="0">
                <a:latin typeface="Times New Roman" pitchFamily="18" charset="0"/>
                <a:cs typeface="Times New Roman" pitchFamily="18" charset="0"/>
              </a:rPr>
              <a:t> </a:t>
            </a:r>
            <a:r>
              <a:rPr lang="ru-RU" sz="4400" i="1" dirty="0" smtClean="0">
                <a:latin typeface="Times New Roman" pitchFamily="18" charset="0"/>
                <a:cs typeface="Times New Roman" pitchFamily="18" charset="0"/>
              </a:rPr>
              <a:t>2</a:t>
            </a:r>
          </a:p>
          <a:p>
            <a:r>
              <a:rPr lang="ru-RU" sz="4400" b="1" dirty="0" smtClean="0">
                <a:latin typeface="Times New Roman" pitchFamily="18" charset="0"/>
                <a:cs typeface="Times New Roman" pitchFamily="18" charset="0"/>
              </a:rPr>
              <a:t>Тема урока:</a:t>
            </a:r>
            <a:r>
              <a:rPr lang="ru-RU" sz="4400" dirty="0" smtClean="0">
                <a:latin typeface="Times New Roman" pitchFamily="18" charset="0"/>
                <a:cs typeface="Times New Roman" pitchFamily="18" charset="0"/>
              </a:rPr>
              <a:t> </a:t>
            </a:r>
          </a:p>
          <a:p>
            <a:r>
              <a:rPr lang="ru-RU" sz="4400" i="1" dirty="0" smtClean="0">
                <a:latin typeface="Times New Roman" pitchFamily="18" charset="0"/>
                <a:cs typeface="Times New Roman" pitchFamily="18" charset="0"/>
              </a:rPr>
              <a:t>Родной край-частица Родины</a:t>
            </a:r>
            <a:endParaRPr lang="ru-RU" sz="4400" i="1" dirty="0">
              <a:latin typeface="Times New Roman" pitchFamily="18" charset="0"/>
              <a:cs typeface="Times New Roman" pitchFamily="18" charset="0"/>
            </a:endParaRPr>
          </a:p>
        </p:txBody>
      </p:sp>
      <p:pic>
        <p:nvPicPr>
          <p:cNvPr id="3074" name="Picture 2" descr="C:\Users\User\Desktop\2693_621x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3349447"/>
            <a:ext cx="5915025" cy="303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2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Моя малая родина – Тюмень!</a:t>
            </a:r>
            <a:endParaRPr lang="ru-RU" b="1" dirty="0"/>
          </a:p>
        </p:txBody>
      </p:sp>
      <p:sp>
        <p:nvSpPr>
          <p:cNvPr id="6" name="Объект 5"/>
          <p:cNvSpPr>
            <a:spLocks noGrp="1"/>
          </p:cNvSpPr>
          <p:nvPr>
            <p:ph sz="quarter" idx="13"/>
          </p:nvPr>
        </p:nvSpPr>
        <p:spPr>
          <a:xfrm>
            <a:off x="1143000" y="404664"/>
            <a:ext cx="6400800" cy="648072"/>
          </a:xfrm>
        </p:spPr>
        <p:txBody>
          <a:bodyPr>
            <a:normAutofit/>
          </a:bodyPr>
          <a:lstStyle/>
          <a:p>
            <a:pPr marL="45720" indent="0">
              <a:buNone/>
            </a:pPr>
            <a:r>
              <a:rPr lang="ru-RU" sz="2800" dirty="0" smtClean="0"/>
              <a:t>Я люблю Тюмень, потому что…</a:t>
            </a:r>
            <a:endParaRPr lang="ru-RU" sz="2800" dirty="0"/>
          </a:p>
        </p:txBody>
      </p:sp>
      <p:pic>
        <p:nvPicPr>
          <p:cNvPr id="24578" name="Picture 2" descr="Картинки по запросу тюм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620000" cy="50825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Картинки по запросу тюм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5" y="1268760"/>
            <a:ext cx="7620000" cy="50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068" y="116632"/>
            <a:ext cx="8229600" cy="778098"/>
          </a:xfrm>
        </p:spPr>
        <p:txBody>
          <a:bodyPr/>
          <a:lstStyle/>
          <a:p>
            <a:pPr marL="0" indent="0" algn="ctr">
              <a:buNone/>
            </a:pPr>
            <a:r>
              <a:rPr lang="ru-RU" dirty="0" smtClean="0"/>
              <a:t>Спасибо за внимание!</a:t>
            </a:r>
            <a:endParaRPr lang="ru-RU" dirty="0"/>
          </a:p>
        </p:txBody>
      </p:sp>
      <p:pic>
        <p:nvPicPr>
          <p:cNvPr id="3" name="Picture 2" descr="Картинки по запросу тюм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44712" cy="58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764704"/>
            <a:ext cx="7848872" cy="5256584"/>
          </a:xfrm>
        </p:spPr>
        <p:txBody>
          <a:bodyPr/>
          <a:lstStyle/>
          <a:p>
            <a:pPr marL="0" indent="0" algn="l">
              <a:buNone/>
            </a:pPr>
            <a:r>
              <a:rPr lang="ru-RU" sz="2400" dirty="0">
                <a:effectLst>
                  <a:outerShdw blurRad="38100" dist="38100" dir="2700000" algn="tl">
                    <a:srgbClr val="000000">
                      <a:alpha val="43137"/>
                    </a:srgbClr>
                  </a:outerShdw>
                </a:effectLst>
              </a:rPr>
              <a:t>Цель урока: </a:t>
            </a:r>
            <a:br>
              <a:rPr lang="ru-RU" sz="2400" dirty="0">
                <a:effectLst>
                  <a:outerShdw blurRad="38100" dist="38100" dir="2700000" algn="tl">
                    <a:srgbClr val="000000">
                      <a:alpha val="43137"/>
                    </a:srgbClr>
                  </a:outerShdw>
                </a:effectLst>
              </a:rPr>
            </a:br>
            <a:r>
              <a:rPr lang="ru-RU" sz="2400" i="1" dirty="0" smtClean="0">
                <a:effectLst>
                  <a:outerShdw blurRad="38100" dist="38100" dir="2700000" algn="tl">
                    <a:srgbClr val="000000">
                      <a:alpha val="43137"/>
                    </a:srgbClr>
                  </a:outerShdw>
                </a:effectLst>
              </a:rPr>
              <a:t>создание условий </a:t>
            </a:r>
            <a:r>
              <a:rPr lang="ru-RU" sz="2400" i="1" dirty="0">
                <a:effectLst>
                  <a:outerShdw blurRad="38100" dist="38100" dir="2700000" algn="tl">
                    <a:srgbClr val="000000">
                      <a:alpha val="43137"/>
                    </a:srgbClr>
                  </a:outerShdw>
                </a:effectLst>
              </a:rPr>
              <a:t>для формирования представлений младших школьников об истории и достопримечательностях своего родного края; </a:t>
            </a:r>
            <a:r>
              <a:rPr lang="ru-RU" sz="2400" i="1" dirty="0" smtClean="0">
                <a:effectLst>
                  <a:outerShdw blurRad="38100" dist="38100" dir="2700000" algn="tl">
                    <a:srgbClr val="000000">
                      <a:alpha val="43137"/>
                    </a:srgbClr>
                  </a:outerShdw>
                </a:effectLst>
              </a:rPr>
              <a:t> знакомство со </a:t>
            </a:r>
            <a:r>
              <a:rPr lang="ru-RU" sz="2400" i="1" dirty="0">
                <a:effectLst>
                  <a:outerShdw blurRad="38100" dist="38100" dir="2700000" algn="tl">
                    <a:srgbClr val="000000">
                      <a:alpha val="43137"/>
                    </a:srgbClr>
                  </a:outerShdw>
                </a:effectLst>
              </a:rPr>
              <a:t>знаменитыми людьми </a:t>
            </a:r>
            <a:r>
              <a:rPr lang="ru-RU" sz="2400" i="1" dirty="0" smtClean="0">
                <a:effectLst>
                  <a:outerShdw blurRad="38100" dist="38100" dir="2700000" algn="tl">
                    <a:srgbClr val="000000">
                      <a:alpha val="43137"/>
                    </a:srgbClr>
                  </a:outerShdw>
                </a:effectLst>
              </a:rPr>
              <a:t>Тюмени</a:t>
            </a:r>
            <a:br>
              <a:rPr lang="ru-RU" sz="2400" i="1" dirty="0" smtClean="0">
                <a:effectLst>
                  <a:outerShdw blurRad="38100" dist="38100" dir="2700000" algn="tl">
                    <a:srgbClr val="000000">
                      <a:alpha val="43137"/>
                    </a:srgbClr>
                  </a:outerShdw>
                </a:effectLst>
              </a:rPr>
            </a:br>
            <a:r>
              <a:rPr lang="ru-RU" sz="2400" i="1" dirty="0" smtClean="0">
                <a:effectLst>
                  <a:outerShdw blurRad="38100" dist="38100" dir="2700000" algn="tl">
                    <a:srgbClr val="000000">
                      <a:alpha val="43137"/>
                    </a:srgbClr>
                  </a:outerShdw>
                </a:effectLst>
              </a:rPr>
              <a:t/>
            </a:r>
            <a:br>
              <a:rPr lang="ru-RU" sz="2400" i="1" dirty="0" smtClean="0">
                <a:effectLst>
                  <a:outerShdw blurRad="38100" dist="38100" dir="2700000" algn="tl">
                    <a:srgbClr val="000000">
                      <a:alpha val="43137"/>
                    </a:srgbClr>
                  </a:outerShdw>
                </a:effectLst>
              </a:rPr>
            </a:br>
            <a:r>
              <a:rPr lang="ru-RU" sz="2400" dirty="0" smtClean="0">
                <a:effectLst>
                  <a:outerShdw blurRad="38100" dist="38100" dir="2700000" algn="tl">
                    <a:srgbClr val="000000">
                      <a:alpha val="43137"/>
                    </a:srgbClr>
                  </a:outerShdw>
                </a:effectLst>
              </a:rPr>
              <a:t>Задачи </a:t>
            </a:r>
            <a:r>
              <a:rPr lang="ru-RU" sz="2400" dirty="0">
                <a:effectLst>
                  <a:outerShdw blurRad="38100" dist="38100" dir="2700000" algn="tl">
                    <a:srgbClr val="000000">
                      <a:alpha val="43137"/>
                    </a:srgbClr>
                  </a:outerShdw>
                </a:effectLst>
              </a:rPr>
              <a:t>урока: </a:t>
            </a:r>
            <a:br>
              <a:rPr lang="ru-RU" sz="2400" dirty="0">
                <a:effectLst>
                  <a:outerShdw blurRad="38100" dist="38100" dir="2700000" algn="tl">
                    <a:srgbClr val="000000">
                      <a:alpha val="43137"/>
                    </a:srgbClr>
                  </a:outerShdw>
                </a:effectLst>
              </a:rPr>
            </a:br>
            <a:r>
              <a:rPr lang="ru-RU" sz="2400" i="1" dirty="0">
                <a:effectLst>
                  <a:outerShdw blurRad="38100" dist="38100" dir="2700000" algn="tl">
                    <a:srgbClr val="000000">
                      <a:alpha val="43137"/>
                    </a:srgbClr>
                  </a:outerShdw>
                </a:effectLst>
              </a:rPr>
              <a:t>прививать любовь к родному краю; </a:t>
            </a:r>
            <a:br>
              <a:rPr lang="ru-RU" sz="2400" i="1" dirty="0">
                <a:effectLst>
                  <a:outerShdw blurRad="38100" dist="38100" dir="2700000" algn="tl">
                    <a:srgbClr val="000000">
                      <a:alpha val="43137"/>
                    </a:srgbClr>
                  </a:outerShdw>
                </a:effectLst>
              </a:rPr>
            </a:br>
            <a:r>
              <a:rPr lang="ru-RU" sz="2400" i="1" dirty="0">
                <a:effectLst>
                  <a:outerShdw blurRad="38100" dist="38100" dir="2700000" algn="tl">
                    <a:srgbClr val="000000">
                      <a:alpha val="43137"/>
                    </a:srgbClr>
                  </a:outerShdw>
                </a:effectLst>
              </a:rPr>
              <a:t>развивать стремление изучать историю родного края, сохранять бережное и уважительное отношение к памяти своих предков; </a:t>
            </a:r>
            <a:br>
              <a:rPr lang="ru-RU" sz="2400" i="1" dirty="0">
                <a:effectLst>
                  <a:outerShdw blurRad="38100" dist="38100" dir="2700000" algn="tl">
                    <a:srgbClr val="000000">
                      <a:alpha val="43137"/>
                    </a:srgbClr>
                  </a:outerShdw>
                </a:effectLst>
              </a:rPr>
            </a:br>
            <a:r>
              <a:rPr lang="ru-RU" sz="2400" i="1" dirty="0">
                <a:effectLst>
                  <a:outerShdw blurRad="38100" dist="38100" dir="2700000" algn="tl">
                    <a:srgbClr val="000000">
                      <a:alpha val="43137"/>
                    </a:srgbClr>
                  </a:outerShdw>
                </a:effectLst>
              </a:rPr>
              <a:t>развивать творческие и коммуникативные способности учащихся.</a:t>
            </a:r>
            <a:br>
              <a:rPr lang="ru-RU" sz="2400" i="1" dirty="0">
                <a:effectLst>
                  <a:outerShdw blurRad="38100" dist="38100" dir="2700000" algn="tl">
                    <a:srgbClr val="000000">
                      <a:alpha val="43137"/>
                    </a:srgbClr>
                  </a:outerShdw>
                </a:effectLst>
              </a:rPr>
            </a:br>
            <a:r>
              <a:rPr lang="ru-RU" sz="2400" dirty="0">
                <a:effectLst>
                  <a:outerShdw blurRad="38100" dist="38100" dir="2700000" algn="tl">
                    <a:srgbClr val="000000">
                      <a:alpha val="43137"/>
                    </a:srgbClr>
                  </a:outerShdw>
                </a:effectLst>
              </a:rPr>
              <a:t/>
            </a:r>
            <a:br>
              <a:rPr lang="ru-RU" sz="2400" dirty="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5727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620688"/>
            <a:ext cx="7694240" cy="4894480"/>
          </a:xfrm>
        </p:spPr>
        <p:txBody>
          <a:bodyPr/>
          <a:lstStyle/>
          <a:p>
            <a:pPr marL="0" indent="0" algn="ctr">
              <a:buNone/>
            </a:pPr>
            <a:r>
              <a:rPr lang="ru-RU" dirty="0" smtClean="0"/>
              <a:t>Карта России </a:t>
            </a:r>
            <a:br>
              <a:rPr lang="ru-RU" dirty="0" smtClean="0"/>
            </a:br>
            <a:endParaRPr lang="ru-RU" dirty="0"/>
          </a:p>
        </p:txBody>
      </p:sp>
      <p:pic>
        <p:nvPicPr>
          <p:cNvPr id="3" name="Picture 4" descr="bio_and_nano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8229600"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899593" y="332656"/>
            <a:ext cx="7406208" cy="1296144"/>
          </a:xfrm>
        </p:spPr>
        <p:txBody>
          <a:bodyPr/>
          <a:lstStyle/>
          <a:p>
            <a:pPr marL="0" indent="0" algn="ctr" eaLnBrk="1" hangingPunct="1">
              <a:buNone/>
            </a:pPr>
            <a:r>
              <a:rPr lang="ru-RU" altLang="ru-RU" sz="4800" dirty="0" smtClean="0">
                <a:solidFill>
                  <a:srgbClr val="FF0000"/>
                </a:solidFill>
              </a:rPr>
              <a:t>Что мы Родиной зовем?</a:t>
            </a:r>
            <a:endParaRPr lang="ru-RU" altLang="ru-RU" sz="4800" dirty="0" smtClean="0"/>
          </a:p>
        </p:txBody>
      </p:sp>
      <p:sp>
        <p:nvSpPr>
          <p:cNvPr id="5124" name="Содержимое 3"/>
          <p:cNvSpPr>
            <a:spLocks noGrp="1"/>
          </p:cNvSpPr>
          <p:nvPr>
            <p:ph sz="half" idx="4294967295"/>
          </p:nvPr>
        </p:nvSpPr>
        <p:spPr>
          <a:xfrm>
            <a:off x="0" y="5157788"/>
            <a:ext cx="4040188" cy="968375"/>
          </a:xfrm>
        </p:spPr>
        <p:txBody>
          <a:bodyPr>
            <a:normAutofit lnSpcReduction="10000"/>
          </a:bodyPr>
          <a:lstStyle/>
          <a:p>
            <a:pPr algn="ctr" eaLnBrk="1" hangingPunct="1">
              <a:buFont typeface="Arial" charset="0"/>
              <a:buNone/>
            </a:pPr>
            <a:r>
              <a:rPr lang="ru-RU" altLang="ru-RU" sz="2800" b="1" dirty="0" smtClean="0"/>
              <a:t>Любимый уголок природы</a:t>
            </a:r>
          </a:p>
          <a:p>
            <a:pPr eaLnBrk="1" hangingPunct="1"/>
            <a:endParaRPr lang="ru-RU" altLang="ru-RU" dirty="0" smtClean="0"/>
          </a:p>
        </p:txBody>
      </p:sp>
      <p:sp>
        <p:nvSpPr>
          <p:cNvPr id="5125" name="Текст 4"/>
          <p:cNvSpPr>
            <a:spLocks noGrp="1"/>
          </p:cNvSpPr>
          <p:nvPr>
            <p:ph type="body" sz="quarter" idx="4294967295"/>
          </p:nvPr>
        </p:nvSpPr>
        <p:spPr>
          <a:xfrm>
            <a:off x="5102225" y="1844675"/>
            <a:ext cx="4041775" cy="1584325"/>
          </a:xfrm>
        </p:spPr>
        <p:txBody>
          <a:bodyPr/>
          <a:lstStyle/>
          <a:p>
            <a:pPr marL="45720" indent="0" algn="ctr" eaLnBrk="1" hangingPunct="1">
              <a:buNone/>
            </a:pPr>
            <a:r>
              <a:rPr lang="ru-RU" altLang="ru-RU" sz="2800" dirty="0" smtClean="0"/>
              <a:t>Город, в котором стоит твой дом </a:t>
            </a:r>
          </a:p>
          <a:p>
            <a:pPr eaLnBrk="1" hangingPunct="1"/>
            <a:endParaRPr lang="ru-RU" altLang="ru-RU" dirty="0" smtClean="0"/>
          </a:p>
        </p:txBody>
      </p:sp>
      <p:pic>
        <p:nvPicPr>
          <p:cNvPr id="7" name="Picture 2" descr="C:\Users\Администратор\Pictures\Абатск\0_1db5a_b6207f6e_XL.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7544" y="1484784"/>
            <a:ext cx="3456384" cy="2838589"/>
          </a:xfrm>
        </p:spPr>
      </p:pic>
      <p:pic>
        <p:nvPicPr>
          <p:cNvPr id="8" name="Содержимое 5" descr="x_edf34fd8.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2000" y="3068960"/>
            <a:ext cx="3816424" cy="3023459"/>
          </a:xfrm>
        </p:spPr>
      </p:pic>
    </p:spTree>
    <p:extLst>
      <p:ext uri="{BB962C8B-B14F-4D97-AF65-F5344CB8AC3E}">
        <p14:creationId xmlns:p14="http://schemas.microsoft.com/office/powerpoint/2010/main" val="153514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Достопримечательности Тюм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1" y="0"/>
            <a:ext cx="9201150" cy="53892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9949" y="5589240"/>
            <a:ext cx="9026971" cy="1169551"/>
          </a:xfrm>
          <a:prstGeom prst="rect">
            <a:avLst/>
          </a:prstGeom>
        </p:spPr>
        <p:txBody>
          <a:bodyPr wrap="square">
            <a:spAutoFit/>
          </a:bodyPr>
          <a:lstStyle/>
          <a:p>
            <a:r>
              <a:rPr lang="ru-RU" sz="1400" dirty="0" smtClean="0">
                <a:latin typeface="Times New Roman" pitchFamily="18" charset="0"/>
                <a:cs typeface="Times New Roman" pitchFamily="18" charset="0"/>
              </a:rPr>
              <a:t>Тюмень </a:t>
            </a:r>
            <a:r>
              <a:rPr lang="ru-RU" sz="1400" dirty="0">
                <a:latin typeface="Times New Roman" pitchFamily="18" charset="0"/>
                <a:cs typeface="Times New Roman" pitchFamily="18" charset="0"/>
              </a:rPr>
              <a:t>— один из первых русских городов Сибири. В нем проживает </a:t>
            </a:r>
            <a:r>
              <a:rPr lang="ru-RU" sz="1400" dirty="0" smtClean="0">
                <a:latin typeface="Times New Roman" pitchFamily="18" charset="0"/>
                <a:cs typeface="Times New Roman" pitchFamily="18" charset="0"/>
              </a:rPr>
              <a:t>свыше </a:t>
            </a:r>
            <a:r>
              <a:rPr lang="ru-RU" sz="1400" b="1" dirty="0" smtClean="0">
                <a:latin typeface="Times New Roman" pitchFamily="18" charset="0"/>
                <a:cs typeface="Times New Roman" pitchFamily="18" charset="0"/>
              </a:rPr>
              <a:t>700 </a:t>
            </a:r>
            <a:r>
              <a:rPr lang="ru-RU" sz="1400" b="1" dirty="0">
                <a:latin typeface="Times New Roman" pitchFamily="18" charset="0"/>
                <a:cs typeface="Times New Roman" pitchFamily="18" charset="0"/>
              </a:rPr>
              <a:t>тыс. человек</a:t>
            </a:r>
            <a:r>
              <a:rPr lang="ru-RU" sz="1400" dirty="0">
                <a:latin typeface="Times New Roman" pitchFamily="18" charset="0"/>
                <a:cs typeface="Times New Roman" pitchFamily="18" charset="0"/>
              </a:rPr>
              <a:t>. Тюмень -</a:t>
            </a:r>
            <a:r>
              <a:rPr lang="ru-RU" sz="1400" dirty="0" smtClean="0">
                <a:latin typeface="Times New Roman" pitchFamily="18" charset="0"/>
                <a:cs typeface="Times New Roman" pitchFamily="18" charset="0"/>
              </a:rPr>
              <a:t>крупный </a:t>
            </a:r>
            <a:r>
              <a:rPr lang="ru-RU" sz="1400" dirty="0">
                <a:latin typeface="Times New Roman" pitchFamily="18" charset="0"/>
                <a:cs typeface="Times New Roman" pitchFamily="18" charset="0"/>
              </a:rPr>
              <a:t>железнодорожный узел, ворота к богатым нефтяным и газовым районам севера Сибири. Её часто называют </a:t>
            </a:r>
            <a:r>
              <a:rPr lang="ru-RU" sz="1400" b="1" dirty="0">
                <a:latin typeface="Times New Roman" pitchFamily="18" charset="0"/>
                <a:cs typeface="Times New Roman" pitchFamily="18" charset="0"/>
              </a:rPr>
              <a:t>столицей газа и нефти России</a:t>
            </a:r>
            <a:r>
              <a:rPr lang="ru-RU" sz="1400" dirty="0">
                <a:latin typeface="Times New Roman" pitchFamily="18" charset="0"/>
                <a:cs typeface="Times New Roman" pitchFamily="18" charset="0"/>
              </a:rPr>
              <a:t>. Раньше, правда, её в шутку звали </a:t>
            </a:r>
            <a:r>
              <a:rPr lang="ru-RU" sz="1400" b="1" dirty="0">
                <a:latin typeface="Times New Roman" pitchFamily="18" charset="0"/>
                <a:cs typeface="Times New Roman" pitchFamily="18" charset="0"/>
              </a:rPr>
              <a:t>Тюмень — столица деревень</a:t>
            </a:r>
            <a:r>
              <a:rPr lang="ru-RU" sz="1400" dirty="0">
                <a:latin typeface="Times New Roman" pitchFamily="18" charset="0"/>
                <a:cs typeface="Times New Roman" pitchFamily="18" charset="0"/>
              </a:rPr>
              <a:t> за достаточно унылый и неопрятный вид, но сейчас это один из самых чистых городов России. Достопримечательности Тюмени привлекают в город все больше и больше гостей и туристов.</a:t>
            </a:r>
          </a:p>
        </p:txBody>
      </p:sp>
    </p:spTree>
    <p:extLst>
      <p:ext uri="{BB962C8B-B14F-4D97-AF65-F5344CB8AC3E}">
        <p14:creationId xmlns:p14="http://schemas.microsoft.com/office/powerpoint/2010/main" val="389527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43266" y="188640"/>
            <a:ext cx="3676919" cy="625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Times New Roman" pitchFamily="18" charset="0"/>
                <a:cs typeface="Times New Roman" pitchFamily="18" charset="0"/>
              </a:rPr>
              <a:t>История Тюмени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Times New Roman" pitchFamily="18" charset="0"/>
                <a:cs typeface="Times New Roman" pitchFamily="18" charset="0"/>
              </a:rPr>
              <a:t>Сколько Тюмени лет?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sng"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cs typeface="Times New Roman" pitchFamily="18" charset="0"/>
              </a:rPr>
              <a:t>Сложно сказать точно, сколько Тюмени лет. В XIII—XVI веках на берегу реки </a:t>
            </a:r>
            <a:r>
              <a:rPr kumimoji="0" lang="ru-RU" sz="1400" b="0" i="0" u="none" strike="noStrike" cap="none" normalizeH="0" baseline="0" dirty="0" err="1" smtClean="0">
                <a:ln>
                  <a:noFill/>
                </a:ln>
                <a:effectLst/>
                <a:latin typeface="Times New Roman" pitchFamily="18" charset="0"/>
                <a:cs typeface="Times New Roman" pitchFamily="18" charset="0"/>
              </a:rPr>
              <a:t>Тюменки</a:t>
            </a:r>
            <a:r>
              <a:rPr kumimoji="0" lang="ru-RU" sz="1400" b="0" i="0" u="none" strike="noStrike" cap="none" normalizeH="0" baseline="0" dirty="0" smtClean="0">
                <a:ln>
                  <a:noFill/>
                </a:ln>
                <a:effectLst/>
                <a:latin typeface="Times New Roman" pitchFamily="18" charset="0"/>
                <a:cs typeface="Times New Roman" pitchFamily="18" charset="0"/>
              </a:rPr>
              <a:t> находилась </a:t>
            </a:r>
            <a:r>
              <a:rPr kumimoji="0" lang="ru-RU" sz="1400" b="1" i="0" u="none" strike="noStrike" cap="none" normalizeH="0" baseline="0" dirty="0" smtClean="0">
                <a:ln>
                  <a:noFill/>
                </a:ln>
                <a:effectLst/>
                <a:latin typeface="Times New Roman" pitchFamily="18" charset="0"/>
                <a:cs typeface="Times New Roman" pitchFamily="18" charset="0"/>
              </a:rPr>
              <a:t>столица Тюменского ханства</a:t>
            </a:r>
            <a:r>
              <a:rPr kumimoji="0" lang="ru-RU" sz="1400" b="0" i="0" u="none" strike="noStrike" cap="none" normalizeH="0" baseline="0" dirty="0" smtClean="0">
                <a:ln>
                  <a:noFill/>
                </a:ln>
                <a:effectLst/>
                <a:latin typeface="Times New Roman" pitchFamily="18" charset="0"/>
                <a:cs typeface="Times New Roman" pitchFamily="18" charset="0"/>
              </a:rPr>
              <a:t> </a:t>
            </a:r>
            <a:r>
              <a:rPr kumimoji="0" lang="ru-RU" sz="1400" b="0" i="0" u="none" strike="noStrike" cap="none" normalizeH="0" baseline="0" dirty="0" err="1" smtClean="0">
                <a:ln>
                  <a:noFill/>
                </a:ln>
                <a:effectLst/>
                <a:latin typeface="Times New Roman" pitchFamily="18" charset="0"/>
                <a:cs typeface="Times New Roman" pitchFamily="18" charset="0"/>
              </a:rPr>
              <a:t>Чинги</a:t>
            </a:r>
            <a:r>
              <a:rPr kumimoji="0" lang="ru-RU" sz="1400" b="0" i="0" u="none" strike="noStrike" cap="none" normalizeH="0" baseline="0" dirty="0" smtClean="0">
                <a:ln>
                  <a:noFill/>
                </a:ln>
                <a:effectLst/>
                <a:latin typeface="Times New Roman" pitchFamily="18" charset="0"/>
                <a:cs typeface="Times New Roman" pitchFamily="18" charset="0"/>
              </a:rPr>
              <a:t>-Тура. Город был важным пунктом «Тюменского волока» на древнем пути из Средней Азии в Поволжье, за который шла в борьба в южной Сибири. В 1390 году </a:t>
            </a:r>
            <a:r>
              <a:rPr kumimoji="0" lang="ru-RU" sz="1400" b="0" i="0" u="none" strike="noStrike" cap="none" normalizeH="0" baseline="0" dirty="0" err="1" smtClean="0">
                <a:ln>
                  <a:noFill/>
                </a:ln>
                <a:effectLst/>
                <a:latin typeface="Times New Roman" pitchFamily="18" charset="0"/>
                <a:cs typeface="Times New Roman" pitchFamily="18" charset="0"/>
              </a:rPr>
              <a:t>Чинги</a:t>
            </a:r>
            <a:r>
              <a:rPr kumimoji="0" lang="ru-RU" sz="1400" b="0" i="0" u="none" strike="noStrike" cap="none" normalizeH="0" baseline="0" dirty="0" smtClean="0">
                <a:ln>
                  <a:noFill/>
                </a:ln>
                <a:effectLst/>
                <a:latin typeface="Times New Roman" pitchFamily="18" charset="0"/>
                <a:cs typeface="Times New Roman" pitchFamily="18" charset="0"/>
              </a:rPr>
              <a:t>-Тура стала столицей хана </a:t>
            </a:r>
            <a:r>
              <a:rPr kumimoji="0" lang="ru-RU" sz="1400" b="0" i="0" u="none" strike="noStrike" cap="none" normalizeH="0" baseline="0" dirty="0" err="1" smtClean="0">
                <a:ln>
                  <a:noFill/>
                </a:ln>
                <a:effectLst/>
                <a:latin typeface="Times New Roman" pitchFamily="18" charset="0"/>
                <a:cs typeface="Times New Roman" pitchFamily="18" charset="0"/>
              </a:rPr>
              <a:t>Тохтамыша</a:t>
            </a:r>
            <a:r>
              <a:rPr kumimoji="0" lang="ru-RU" sz="1400" b="0" i="0" u="none" strike="noStrike" cap="none" normalizeH="0" baseline="0" dirty="0" smtClean="0">
                <a:ln>
                  <a:noFill/>
                </a:ln>
                <a:effectLst/>
                <a:latin typeface="Times New Roman" pitchFamily="18" charset="0"/>
                <a:cs typeface="Times New Roman" pitchFamily="18" charset="0"/>
              </a:rPr>
              <a:t> — правителя Золотой Орды. Он потерпел поражение от правителя Центральной Азии  Тимура и ушел севернее, на берега </a:t>
            </a:r>
            <a:r>
              <a:rPr kumimoji="0" lang="ru-RU" sz="1400" b="0" i="0" u="none" strike="noStrike" cap="none" normalizeH="0" baseline="0" dirty="0" err="1" smtClean="0">
                <a:ln>
                  <a:noFill/>
                </a:ln>
                <a:effectLst/>
                <a:latin typeface="Times New Roman" pitchFamily="18" charset="0"/>
                <a:cs typeface="Times New Roman" pitchFamily="18" charset="0"/>
              </a:rPr>
              <a:t>Тюменки</a:t>
            </a:r>
            <a:r>
              <a:rPr kumimoji="0" lang="ru-RU" sz="1400" b="0" i="0" u="none" strike="noStrike" cap="none" normalizeH="0" baseline="0" dirty="0" smtClean="0">
                <a:ln>
                  <a:noFill/>
                </a:ln>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cs typeface="Times New Roman" pitchFamily="18" charset="0"/>
              </a:rPr>
              <a:t>Чинги</a:t>
            </a:r>
            <a:r>
              <a:rPr kumimoji="0" lang="ru-RU" sz="1400" b="0" i="0" u="none" strike="noStrike" cap="none" normalizeH="0" baseline="0" dirty="0" smtClean="0">
                <a:ln>
                  <a:noFill/>
                </a:ln>
                <a:effectLst/>
                <a:latin typeface="Times New Roman" pitchFamily="18" charset="0"/>
                <a:cs typeface="Times New Roman" pitchFamily="18" charset="0"/>
              </a:rPr>
              <a:t>-Тура должна была стать «царским городом», главным городом Золотой Орды. Но в 1405 году </a:t>
            </a:r>
            <a:r>
              <a:rPr kumimoji="0" lang="ru-RU" sz="1400" b="0" i="0" u="none" strike="noStrike" cap="none" normalizeH="0" baseline="0" dirty="0" err="1" smtClean="0">
                <a:ln>
                  <a:noFill/>
                </a:ln>
                <a:effectLst/>
                <a:latin typeface="Times New Roman" pitchFamily="18" charset="0"/>
                <a:cs typeface="Times New Roman" pitchFamily="18" charset="0"/>
              </a:rPr>
              <a:t>Тохтамыш</a:t>
            </a:r>
            <a:r>
              <a:rPr kumimoji="0" lang="ru-RU" sz="1400" b="0" i="0" u="none" strike="noStrike" cap="none" normalizeH="0" baseline="0" dirty="0" smtClean="0">
                <a:ln>
                  <a:noFill/>
                </a:ln>
                <a:effectLst/>
                <a:latin typeface="Times New Roman" pitchFamily="18" charset="0"/>
                <a:cs typeface="Times New Roman" pitchFamily="18" charset="0"/>
              </a:rPr>
              <a:t> умер в Тюмени, и планам не суждено было сбыться. Водные артерии связывали Тюмень </a:t>
            </a:r>
            <a:r>
              <a:rPr kumimoji="0" lang="ru-RU" sz="1400" b="0" i="0" u="none" strike="noStrike" cap="none" normalizeH="0" baseline="0" dirty="0" err="1" smtClean="0">
                <a:ln>
                  <a:noFill/>
                </a:ln>
                <a:effectLst/>
                <a:latin typeface="Times New Roman" pitchFamily="18" charset="0"/>
                <a:cs typeface="Times New Roman" pitchFamily="18" charset="0"/>
              </a:rPr>
              <a:t>с</a:t>
            </a:r>
            <a:r>
              <a:rPr kumimoji="0" lang="ru-RU" sz="1400" b="1" i="0" u="none" strike="noStrike" cap="none" normalizeH="0" baseline="0" dirty="0" err="1" smtClean="0">
                <a:ln>
                  <a:noFill/>
                </a:ln>
                <a:effectLst/>
                <a:latin typeface="Times New Roman" pitchFamily="18" charset="0"/>
                <a:cs typeface="Times New Roman" pitchFamily="18" charset="0"/>
              </a:rPr>
              <a:t>народами</a:t>
            </a:r>
            <a:r>
              <a:rPr kumimoji="0" lang="ru-RU" sz="1400" b="1" i="0" u="none" strike="noStrike" cap="none" normalizeH="0" baseline="0" dirty="0" smtClean="0">
                <a:ln>
                  <a:noFill/>
                </a:ln>
                <a:effectLst/>
                <a:latin typeface="Times New Roman" pitchFamily="18" charset="0"/>
                <a:cs typeface="Times New Roman" pitchFamily="18" charset="0"/>
              </a:rPr>
              <a:t>  ханты и манси</a:t>
            </a:r>
            <a:r>
              <a:rPr kumimoji="0" lang="ru-RU" sz="1400" b="0" i="0" u="none" strike="noStrike" cap="none" normalizeH="0" baseline="0" dirty="0" smtClean="0">
                <a:ln>
                  <a:noFill/>
                </a:ln>
                <a:effectLst/>
                <a:latin typeface="Times New Roman" pitchFamily="18" charset="0"/>
                <a:cs typeface="Times New Roman" pitchFamily="18" charset="0"/>
              </a:rPr>
              <a:t> — коренным населением Крайнего Севера, которые активно меняли пушнину на оружие и предметы роскоши. Из-за удобного расположения Тюмень стала важным узлом этой торговли.</a:t>
            </a:r>
          </a:p>
        </p:txBody>
      </p:sp>
      <p:pic>
        <p:nvPicPr>
          <p:cNvPr id="2052" name="Picture 4" descr="История Тюмени: Рисунок Чинги-Тура из Ремезовской летопис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0649"/>
            <a:ext cx="4421411" cy="30557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27984" y="3429000"/>
            <a:ext cx="4124796" cy="276999"/>
          </a:xfrm>
          <a:prstGeom prst="rect">
            <a:avLst/>
          </a:prstGeom>
        </p:spPr>
        <p:txBody>
          <a:bodyPr wrap="square">
            <a:spAutoFit/>
          </a:bodyPr>
          <a:lstStyle/>
          <a:p>
            <a:pPr lvl="0" eaLnBrk="0" fontAlgn="base" hangingPunct="0">
              <a:spcBef>
                <a:spcPct val="0"/>
              </a:spcBef>
              <a:spcAft>
                <a:spcPct val="0"/>
              </a:spcAft>
            </a:pPr>
            <a:r>
              <a:rPr lang="ru-RU" sz="1200" i="1" dirty="0">
                <a:solidFill>
                  <a:prstClr val="black"/>
                </a:solidFill>
                <a:latin typeface="Times New Roman" pitchFamily="18" charset="0"/>
                <a:cs typeface="Times New Roman" pitchFamily="18" charset="0"/>
              </a:rPr>
              <a:t>Рисунок </a:t>
            </a:r>
            <a:r>
              <a:rPr lang="ru-RU" sz="1200" i="1" dirty="0" err="1">
                <a:solidFill>
                  <a:prstClr val="black"/>
                </a:solidFill>
                <a:latin typeface="Times New Roman" pitchFamily="18" charset="0"/>
                <a:cs typeface="Times New Roman" pitchFamily="18" charset="0"/>
              </a:rPr>
              <a:t>Чинги</a:t>
            </a:r>
            <a:r>
              <a:rPr lang="ru-RU" sz="1200" i="1" dirty="0">
                <a:solidFill>
                  <a:prstClr val="black"/>
                </a:solidFill>
                <a:latin typeface="Times New Roman" pitchFamily="18" charset="0"/>
                <a:cs typeface="Times New Roman" pitchFamily="18" charset="0"/>
              </a:rPr>
              <a:t>-Тура из </a:t>
            </a:r>
            <a:r>
              <a:rPr lang="ru-RU" sz="1200" i="1" dirty="0" err="1">
                <a:solidFill>
                  <a:prstClr val="black"/>
                </a:solidFill>
                <a:latin typeface="Times New Roman" pitchFamily="18" charset="0"/>
                <a:cs typeface="Times New Roman" pitchFamily="18" charset="0"/>
              </a:rPr>
              <a:t>Ремезовской</a:t>
            </a:r>
            <a:r>
              <a:rPr lang="ru-RU" sz="1200" i="1" dirty="0">
                <a:solidFill>
                  <a:prstClr val="black"/>
                </a:solidFill>
                <a:latin typeface="Times New Roman" pitchFamily="18" charset="0"/>
                <a:cs typeface="Times New Roman" pitchFamily="18" charset="0"/>
              </a:rPr>
              <a:t> летописи</a:t>
            </a:r>
            <a:endParaRPr lang="ru-RU" sz="1200" i="1" dirty="0">
              <a:solidFill>
                <a:srgbClr val="DA4453"/>
              </a:solidFill>
              <a:latin typeface="Times New Roman" pitchFamily="18" charset="0"/>
              <a:cs typeface="Times New Roman" pitchFamily="18" charset="0"/>
            </a:endParaRPr>
          </a:p>
        </p:txBody>
      </p:sp>
      <p:pic>
        <p:nvPicPr>
          <p:cNvPr id="5" name="Picture 2" descr="Достопримечательности Тюмени: Памятный знак на месте основания Тюмени в 1586 год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677549"/>
            <a:ext cx="3917355" cy="22847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076056" y="5733256"/>
            <a:ext cx="3672408" cy="646331"/>
          </a:xfrm>
          <a:prstGeom prst="rect">
            <a:avLst/>
          </a:prstGeom>
        </p:spPr>
        <p:txBody>
          <a:bodyPr wrap="square">
            <a:spAutoFit/>
          </a:bodyPr>
          <a:lstStyle/>
          <a:p>
            <a:pPr lvl="0" eaLnBrk="0" fontAlgn="base" hangingPunct="0">
              <a:spcBef>
                <a:spcPct val="0"/>
              </a:spcBef>
              <a:spcAft>
                <a:spcPct val="0"/>
              </a:spcAft>
            </a:pPr>
            <a:r>
              <a:rPr lang="ru-RU" i="1" dirty="0">
                <a:latin typeface="Times New Roman" pitchFamily="18" charset="0"/>
                <a:cs typeface="Times New Roman" pitchFamily="18" charset="0"/>
              </a:rPr>
              <a:t>Памятный знак на месте основания Тюмени в 1586 году</a:t>
            </a:r>
          </a:p>
        </p:txBody>
      </p:sp>
    </p:spTree>
    <p:extLst>
      <p:ext uri="{BB962C8B-B14F-4D97-AF65-F5344CB8AC3E}">
        <p14:creationId xmlns:p14="http://schemas.microsoft.com/office/powerpoint/2010/main" val="1320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buNone/>
            </a:pPr>
            <a:r>
              <a:rPr lang="ru-RU" b="1" dirty="0"/>
              <a:t/>
            </a:r>
            <a:br>
              <a:rPr lang="ru-RU" b="1" dirty="0"/>
            </a:br>
            <a:endParaRPr lang="ru-RU" dirty="0"/>
          </a:p>
        </p:txBody>
      </p:sp>
      <p:sp>
        <p:nvSpPr>
          <p:cNvPr id="3" name="AutoShape 4" descr="Картинки по запросу фото набережной тюмени ТЮМЕ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Картинки по запросу фото набережной тюмени ТЮМЕ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фото набережной тюмени ТЮМЕ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фото набережной тюмени ТЮМЕНЬ"/>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8" name="Picture 12" descr="Картинки по запросу фото набережной тюмени ТЮМЕН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08" y="484377"/>
            <a:ext cx="3456384"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a:spLocks noChangeArrowheads="1"/>
          </p:cNvSpPr>
          <p:nvPr/>
        </p:nvSpPr>
        <p:spPr bwMode="auto">
          <a:xfrm>
            <a:off x="155575" y="2646434"/>
            <a:ext cx="3192289" cy="33008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cs typeface="Times New Roman" pitchFamily="18" charset="0"/>
              </a:rPr>
              <a:t>Набережная Туры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cs typeface="Times New Roman" pitchFamily="18" charset="0"/>
                <a:hlinkClick r:id="rId3"/>
              </a:rPr>
              <a:t>  </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cs typeface="Times New Roman" pitchFamily="18" charset="0"/>
              </a:rPr>
              <a:t>Район набережной реки Туры — один из интереснейших уголков Тюмени. Это единственная в России набережная, </a:t>
            </a:r>
            <a:r>
              <a:rPr kumimoji="0" lang="ru-RU" sz="1400" b="1" i="0" u="none" strike="noStrike" cap="none" normalizeH="0" baseline="0" dirty="0" smtClean="0">
                <a:ln>
                  <a:noFill/>
                </a:ln>
                <a:effectLst/>
                <a:latin typeface="Times New Roman" pitchFamily="18" charset="0"/>
                <a:cs typeface="Times New Roman" pitchFamily="18" charset="0"/>
              </a:rPr>
              <a:t>спроектированная на четырех уровнях</a:t>
            </a:r>
            <a:r>
              <a:rPr kumimoji="0" lang="ru-RU" sz="1400" b="0" i="0" u="none" strike="noStrike" cap="none" normalizeH="0" baseline="0" dirty="0" smtClean="0">
                <a:ln>
                  <a:noFill/>
                </a:ln>
                <a:effectLst/>
                <a:latin typeface="Times New Roman" pitchFamily="18" charset="0"/>
                <a:cs typeface="Times New Roman" pitchFamily="18" charset="0"/>
              </a:rPr>
              <a:t>. В половодье два нижних яруса заливает.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cs typeface="Times New Roman" pitchFamily="18" charset="0"/>
              </a:rPr>
              <a:t>Набережная разделена на три функциональные зоны: историко-мемориальную, урбанизированную и прогулочную. Выше набережной Туры находится </a:t>
            </a:r>
            <a:r>
              <a:rPr kumimoji="0" lang="ru-RU" sz="1400" b="1" i="0" u="none" strike="noStrike" cap="none" normalizeH="0" baseline="0" dirty="0" smtClean="0">
                <a:ln>
                  <a:noFill/>
                </a:ln>
                <a:effectLst/>
                <a:latin typeface="Times New Roman" pitchFamily="18" charset="0"/>
                <a:cs typeface="Times New Roman" pitchFamily="18" charset="0"/>
              </a:rPr>
              <a:t>Историческая площадь —</a:t>
            </a:r>
            <a:r>
              <a:rPr kumimoji="0" lang="ru-RU" sz="1400" b="0" i="0" u="none" strike="noStrike" cap="none" normalizeH="0" baseline="0" dirty="0" smtClean="0">
                <a:ln>
                  <a:noFill/>
                </a:ln>
                <a:effectLst/>
                <a:latin typeface="Times New Roman" pitchFamily="18" charset="0"/>
                <a:cs typeface="Times New Roman" pitchFamily="18" charset="0"/>
              </a:rPr>
              <a:t> место, с которого началась Тюмень.</a:t>
            </a:r>
          </a:p>
        </p:txBody>
      </p:sp>
      <p:pic>
        <p:nvPicPr>
          <p:cNvPr id="9" name="Picture 4" descr="Картинки по запросу МОСТ ВЛЮБЛЕННЫХ В ТЮМЕН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1" y="160338"/>
            <a:ext cx="4335757" cy="276460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851920" y="3140969"/>
            <a:ext cx="5040560" cy="3293209"/>
          </a:xfrm>
          <a:prstGeom prst="rect">
            <a:avLst/>
          </a:prstGeom>
        </p:spPr>
        <p:txBody>
          <a:bodyPr wrap="square">
            <a:spAutoFit/>
          </a:bodyPr>
          <a:lstStyle/>
          <a:p>
            <a:r>
              <a:rPr lang="ru-RU" sz="1600" dirty="0">
                <a:latin typeface="Times New Roman" pitchFamily="18" charset="0"/>
                <a:cs typeface="Times New Roman" pitchFamily="18" charset="0"/>
              </a:rPr>
              <a:t>Пешеходный вантовый мост был построен на месте деревянного моста ещё </a:t>
            </a:r>
            <a:r>
              <a:rPr lang="ru-RU" sz="1600" b="1" dirty="0">
                <a:latin typeface="Times New Roman" pitchFamily="18" charset="0"/>
                <a:cs typeface="Times New Roman" pitchFamily="18" charset="0"/>
              </a:rPr>
              <a:t>в 80-е годы прошлого века</a:t>
            </a:r>
            <a:r>
              <a:rPr lang="ru-RU" sz="1600" dirty="0">
                <a:latin typeface="Times New Roman" pitchFamily="18" charset="0"/>
                <a:cs typeface="Times New Roman" pitchFamily="18" charset="0"/>
              </a:rPr>
              <a:t> и до сих пор является популярным местом для встреч отдыхающей молодежи. Его тут же окрестили Мостом Влюблённых, поскольку около сооружения расположено множество учебных заведений. Для того, чтобы влюбленным было удобнее назначать встречи, над входом были вывешены часы. Как и многие подобные места, мост обвешан замочками в знак любви, а асфальт Моста Влюбленных испещрен граффити. С моста открывается замечательный вид на </a:t>
            </a:r>
            <a:r>
              <a:rPr lang="ru-RU" sz="1600" b="1" dirty="0" err="1">
                <a:latin typeface="Times New Roman" pitchFamily="18" charset="0"/>
                <a:cs typeface="Times New Roman" pitchFamily="18" charset="0"/>
              </a:rPr>
              <a:t>Вознесенско</a:t>
            </a:r>
            <a:r>
              <a:rPr lang="ru-RU" sz="1600" b="1" dirty="0">
                <a:latin typeface="Times New Roman" pitchFamily="18" charset="0"/>
                <a:cs typeface="Times New Roman" pitchFamily="18" charset="0"/>
              </a:rPr>
              <a:t>-Георгиевский храм</a:t>
            </a:r>
            <a:r>
              <a:rPr lang="ru-RU" sz="1600" dirty="0">
                <a:latin typeface="Times New Roman" pitchFamily="18" charset="0"/>
                <a:cs typeface="Times New Roman" pitchFamily="18" charset="0"/>
              </a:rPr>
              <a:t> на другом берегу Туры.</a:t>
            </a:r>
          </a:p>
        </p:txBody>
      </p:sp>
    </p:spTree>
    <p:extLst>
      <p:ext uri="{BB962C8B-B14F-4D97-AF65-F5344CB8AC3E}">
        <p14:creationId xmlns:p14="http://schemas.microsoft.com/office/powerpoint/2010/main" val="240868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766249" cy="5976664"/>
          </a:xfrm>
        </p:spPr>
        <p:txBody>
          <a:bodyPr/>
          <a:lstStyle/>
          <a:p>
            <a:pPr marL="0" indent="0" algn="l">
              <a:buNone/>
            </a:pPr>
            <a:r>
              <a:rPr lang="ru-RU" sz="2600" dirty="0" smtClean="0"/>
              <a:t>Некоторые известные люди Тюменского края</a:t>
            </a:r>
            <a:br>
              <a:rPr lang="ru-RU" sz="2600" dirty="0" smtClean="0"/>
            </a:br>
            <a:r>
              <a:rPr lang="ru-RU" sz="3200" dirty="0" smtClean="0"/>
              <a:t/>
            </a:r>
            <a:br>
              <a:rPr lang="ru-RU" sz="3200" dirty="0" smtClean="0"/>
            </a:br>
            <a:r>
              <a:rPr lang="ru-RU" sz="1800" dirty="0">
                <a:effectLst/>
              </a:rPr>
              <a:t>Антон </a:t>
            </a:r>
            <a:r>
              <a:rPr lang="ru-RU" sz="1800" dirty="0" smtClean="0">
                <a:effectLst/>
              </a:rPr>
              <a:t>ШИПУЛИН - </a:t>
            </a:r>
            <a:r>
              <a:rPr lang="ru-RU" sz="1800" b="0" dirty="0" smtClean="0">
                <a:effectLst/>
              </a:rPr>
              <a:t>российский </a:t>
            </a:r>
            <a:r>
              <a:rPr lang="ru-RU" sz="1800" b="0" dirty="0">
                <a:effectLst/>
              </a:rPr>
              <a:t>биатлонист и олимпийский </a:t>
            </a:r>
            <a:r>
              <a:rPr lang="ru-RU" sz="1800" b="0" dirty="0" smtClean="0">
                <a:effectLst/>
              </a:rPr>
              <a:t>чемпион.</a:t>
            </a:r>
            <a:br>
              <a:rPr lang="ru-RU" sz="1800" b="0" dirty="0" smtClean="0">
                <a:effectLst/>
              </a:rPr>
            </a:br>
            <a:r>
              <a:rPr lang="ru-RU" sz="1800" dirty="0">
                <a:effectLst/>
              </a:rPr>
              <a:t>Владислав </a:t>
            </a:r>
            <a:r>
              <a:rPr lang="ru-RU" sz="1800" dirty="0" smtClean="0">
                <a:effectLst/>
              </a:rPr>
              <a:t>Петрович КРАПИВИН - </a:t>
            </a:r>
            <a:r>
              <a:rPr lang="ru-RU" sz="1800" b="0" dirty="0" smtClean="0">
                <a:effectLst/>
              </a:rPr>
              <a:t>советский </a:t>
            </a:r>
            <a:r>
              <a:rPr lang="ru-RU" sz="1800" b="0" dirty="0">
                <a:effectLst/>
              </a:rPr>
              <a:t>и российский детский писатель, автор книг о детях и для детей, в том числе </a:t>
            </a:r>
            <a:r>
              <a:rPr lang="ru-RU" sz="1800" b="0" dirty="0" smtClean="0">
                <a:effectLst/>
              </a:rPr>
              <a:t>фантастических, </a:t>
            </a:r>
            <a:r>
              <a:rPr lang="ru-RU" sz="1800" dirty="0" smtClean="0">
                <a:effectLst/>
              </a:rPr>
              <a:t>почетный гражданин г. Тюмени.</a:t>
            </a:r>
            <a:r>
              <a:rPr lang="ru-RU" sz="1800" dirty="0">
                <a:effectLst/>
              </a:rPr>
              <a:t/>
            </a:r>
            <a:br>
              <a:rPr lang="ru-RU" sz="1800" dirty="0">
                <a:effectLst/>
              </a:rPr>
            </a:br>
            <a:r>
              <a:rPr lang="ru-RU" sz="1800" dirty="0" smtClean="0">
                <a:effectLst/>
              </a:rPr>
              <a:t>Юрий </a:t>
            </a:r>
            <a:r>
              <a:rPr lang="ru-RU" sz="1800" dirty="0">
                <a:effectLst/>
              </a:rPr>
              <a:t>Александрович </a:t>
            </a:r>
            <a:r>
              <a:rPr lang="ru-RU" sz="1800" dirty="0" smtClean="0">
                <a:effectLst/>
              </a:rPr>
              <a:t>ГУЛЯЕВ - </a:t>
            </a:r>
            <a:r>
              <a:rPr lang="ru-RU" sz="1800" b="0" dirty="0" smtClean="0">
                <a:effectLst/>
              </a:rPr>
              <a:t>оперный </a:t>
            </a:r>
            <a:r>
              <a:rPr lang="ru-RU" sz="1800" b="0" dirty="0">
                <a:effectLst/>
              </a:rPr>
              <a:t>и эстрадный певец (лирический баритон), композитор</a:t>
            </a:r>
            <a:r>
              <a:rPr lang="ru-RU" sz="1800" b="0" dirty="0" smtClean="0">
                <a:effectLst/>
              </a:rPr>
              <a:t>.</a:t>
            </a:r>
            <a:r>
              <a:rPr lang="ru-RU" sz="1800" b="0" dirty="0">
                <a:effectLst/>
              </a:rPr>
              <a:t> </a:t>
            </a:r>
            <a:r>
              <a:rPr lang="ru-RU" sz="1800" dirty="0"/>
              <a:t/>
            </a:r>
            <a:br>
              <a:rPr lang="ru-RU" sz="1800" dirty="0"/>
            </a:br>
            <a:r>
              <a:rPr lang="ru-RU" sz="1800" dirty="0" smtClean="0"/>
              <a:t>Петр Павлович ЕРШОВ </a:t>
            </a:r>
            <a:r>
              <a:rPr lang="ru-RU" sz="1800" b="0" dirty="0" smtClean="0"/>
              <a:t>- </a:t>
            </a:r>
            <a:r>
              <a:rPr lang="ru-RU" sz="1800" dirty="0" smtClean="0"/>
              <a:t> </a:t>
            </a:r>
            <a:r>
              <a:rPr lang="ru-RU" sz="1800" b="0" dirty="0">
                <a:effectLst/>
              </a:rPr>
              <a:t>п</a:t>
            </a:r>
            <a:r>
              <a:rPr lang="ru-RU" sz="1800" b="0" dirty="0" smtClean="0">
                <a:effectLst/>
              </a:rPr>
              <a:t>оэт-сказочник</a:t>
            </a:r>
            <a:r>
              <a:rPr lang="ru-RU" sz="1800" b="0" dirty="0">
                <a:effectLst/>
              </a:rPr>
              <a:t>, автор знаменитого «Конька-Горбунка» </a:t>
            </a:r>
            <a:r>
              <a:rPr lang="ru-RU" sz="1800" dirty="0">
                <a:effectLst/>
              </a:rPr>
              <a:t/>
            </a:r>
            <a:br>
              <a:rPr lang="ru-RU" sz="1800" dirty="0">
                <a:effectLst/>
              </a:rPr>
            </a:br>
            <a:r>
              <a:rPr lang="ru-RU" sz="1800" dirty="0" smtClean="0">
                <a:effectLst/>
              </a:rPr>
              <a:t>Дмитрий </a:t>
            </a:r>
            <a:r>
              <a:rPr lang="ru-RU" sz="1800" dirty="0">
                <a:effectLst/>
              </a:rPr>
              <a:t>Иванович </a:t>
            </a:r>
            <a:r>
              <a:rPr lang="ru-RU" sz="1800" dirty="0" smtClean="0">
                <a:effectLst/>
              </a:rPr>
              <a:t>МЕНДЕЛЕЕВ -</a:t>
            </a:r>
            <a:r>
              <a:rPr lang="ru-RU" sz="1800" b="0" dirty="0" smtClean="0">
                <a:effectLst/>
              </a:rPr>
              <a:t> русский ученый, химик.</a:t>
            </a:r>
            <a:br>
              <a:rPr lang="ru-RU" sz="1800" b="0" dirty="0" smtClean="0">
                <a:effectLst/>
              </a:rPr>
            </a:br>
            <a:r>
              <a:rPr lang="ru-RU" sz="1800" dirty="0" smtClean="0">
                <a:effectLst/>
              </a:rPr>
              <a:t>Николай Васильевич РАСПОПОВ</a:t>
            </a:r>
            <a:r>
              <a:rPr lang="ru-RU" sz="1800" b="0" dirty="0">
                <a:effectLst/>
              </a:rPr>
              <a:t> </a:t>
            </a:r>
            <a:r>
              <a:rPr lang="ru-RU" sz="1800" b="0" dirty="0" smtClean="0">
                <a:effectLst/>
              </a:rPr>
              <a:t>- тюменский </a:t>
            </a:r>
            <a:r>
              <a:rPr lang="ru-RU" sz="1800" b="0" dirty="0">
                <a:effectLst/>
              </a:rPr>
              <a:t>скульптор</a:t>
            </a:r>
            <a:br>
              <a:rPr lang="ru-RU" sz="1800" b="0" dirty="0">
                <a:effectLst/>
              </a:rPr>
            </a:br>
            <a:r>
              <a:rPr lang="ru-RU" sz="1800" dirty="0" smtClean="0">
                <a:effectLst/>
              </a:rPr>
              <a:t>Вадим </a:t>
            </a:r>
            <a:r>
              <a:rPr lang="ru-RU" sz="1800" dirty="0" err="1">
                <a:effectLst/>
              </a:rPr>
              <a:t>Макарович</a:t>
            </a:r>
            <a:r>
              <a:rPr lang="ru-RU" sz="1800" dirty="0">
                <a:effectLst/>
              </a:rPr>
              <a:t> </a:t>
            </a:r>
            <a:r>
              <a:rPr lang="ru-RU" sz="1800" dirty="0" smtClean="0">
                <a:effectLst/>
              </a:rPr>
              <a:t>ШИТОВ </a:t>
            </a:r>
            <a:r>
              <a:rPr lang="ru-RU" sz="1800" b="0" dirty="0" smtClean="0">
                <a:effectLst/>
              </a:rPr>
              <a:t>– </a:t>
            </a:r>
            <a:r>
              <a:rPr lang="ru-RU" sz="1800" b="0" dirty="0">
                <a:effectLst/>
              </a:rPr>
              <a:t>известный в Тюменской области реставратор, мастер художественной резьбы по дереву, руководитель реставрационной мастерской «МНИХ», которая стала подлинной кузницей кадров – школой мастеров деревянного </a:t>
            </a:r>
            <a:r>
              <a:rPr lang="ru-RU" sz="1800" b="0" dirty="0" smtClean="0">
                <a:effectLst/>
              </a:rPr>
              <a:t>зодчества, </a:t>
            </a:r>
            <a:r>
              <a:rPr lang="ru-RU" sz="1800" dirty="0" smtClean="0">
                <a:effectLst/>
              </a:rPr>
              <a:t>почетный гражданин г. Тюмени.</a:t>
            </a:r>
            <a:br>
              <a:rPr lang="ru-RU" sz="1800" dirty="0" smtClean="0">
                <a:effectLst/>
              </a:rPr>
            </a:br>
            <a:r>
              <a:rPr lang="ru-RU" sz="1800" dirty="0" smtClean="0">
                <a:effectLst/>
              </a:rPr>
              <a:t>Святослав Вадимович ШИТОВ </a:t>
            </a:r>
            <a:r>
              <a:rPr lang="ru-RU" sz="1800" b="0" dirty="0" smtClean="0">
                <a:effectLst/>
              </a:rPr>
              <a:t>– художник-реставратор. </a:t>
            </a:r>
            <a:r>
              <a:rPr lang="ru-RU" sz="1800" dirty="0" smtClean="0">
                <a:effectLst/>
              </a:rPr>
              <a:t/>
            </a:r>
            <a:br>
              <a:rPr lang="ru-RU" sz="1800" dirty="0" smtClean="0">
                <a:effectLst/>
              </a:rPr>
            </a:br>
            <a:endParaRPr lang="ru-RU" sz="1800" dirty="0"/>
          </a:p>
        </p:txBody>
      </p:sp>
    </p:spTree>
    <p:extLst>
      <p:ext uri="{BB962C8B-B14F-4D97-AF65-F5344CB8AC3E}">
        <p14:creationId xmlns:p14="http://schemas.microsoft.com/office/powerpoint/2010/main" val="15888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548680"/>
            <a:ext cx="7622232" cy="4966488"/>
          </a:xfrm>
        </p:spPr>
        <p:txBody>
          <a:bodyPr/>
          <a:lstStyle/>
          <a:p>
            <a:pPr marL="0" indent="0" algn="l">
              <a:buNone/>
            </a:pPr>
            <a:r>
              <a:rPr lang="ru-RU" sz="2400" dirty="0" smtClean="0">
                <a:effectLst>
                  <a:outerShdw blurRad="38100" dist="38100" dir="2700000" algn="tl">
                    <a:srgbClr val="000000">
                      <a:alpha val="43137"/>
                    </a:srgbClr>
                  </a:outerShdw>
                  <a:reflection blurRad="6350" stA="55000" endA="300" endPos="45500" dir="5400000" sy="-100000" algn="bl" rotWithShape="0"/>
                </a:effectLst>
              </a:rPr>
              <a:t>Мастерская деревянного зодчества г. Тюмени </a:t>
            </a:r>
            <a:br>
              <a:rPr lang="ru-RU" sz="2400" dirty="0" smtClean="0">
                <a:effectLst>
                  <a:outerShdw blurRad="38100" dist="38100" dir="2700000" algn="tl">
                    <a:srgbClr val="000000">
                      <a:alpha val="43137"/>
                    </a:srgbClr>
                  </a:outerShdw>
                  <a:reflection blurRad="6350" stA="55000" endA="300" endPos="45500" dir="5400000" sy="-100000" algn="bl" rotWithShape="0"/>
                </a:effectLst>
              </a:rPr>
            </a:br>
            <a:endParaRPr lang="ru-RU" sz="24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1027" name="Picture 3" descr="C:\Users\User\Desktop\L2-hWy5V0a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4716016" y="1340767"/>
            <a:ext cx="372164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img-20170710150007-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455370"/>
            <a:ext cx="2558058" cy="2010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kYtWp4e8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348881"/>
            <a:ext cx="396044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1982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168</TotalTime>
  <Words>157</Words>
  <Application>Microsoft Office PowerPoint</Application>
  <PresentationFormat>Экран (4:3)</PresentationFormat>
  <Paragraphs>28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PowerPoint</vt:lpstr>
      <vt:lpstr>Цель урока:  создание условий для формирования представлений младших школьников об истории и достопримечательностях своего родного края;  знакомство со знаменитыми людьми Тюмени  Задачи урока:  прививать любовь к родному краю;  развивать стремление изучать историю родного края, сохранять бережное и уважительное отношение к памяти своих предков;  развивать творческие и коммуникативные способности учащихся.  </vt:lpstr>
      <vt:lpstr>Карта России  </vt:lpstr>
      <vt:lpstr>Что мы Родиной зовем?</vt:lpstr>
      <vt:lpstr>Презентация PowerPoint</vt:lpstr>
      <vt:lpstr>Презентация PowerPoint</vt:lpstr>
      <vt:lpstr> </vt:lpstr>
      <vt:lpstr>Некоторые известные люди Тюменского края  Антон ШИПУЛИН - российский биатлонист и олимпийский чемпион. Владислав Петрович КРАПИВИН - советский и российский детский писатель, автор книг о детях и для детей, в том числе фантастических, почетный гражданин г. Тюмени. Юрий Александрович ГУЛЯЕВ - оперный и эстрадный певец (лирический баритон), композитор.  Петр Павлович ЕРШОВ -  поэт-сказочник, автор знаменитого «Конька-Горбунка»  Дмитрий Иванович МЕНДЕЛЕЕВ - русский ученый, химик. Николай Васильевич РАСПОПОВ - тюменский скульптор Вадим Макарович ШИТОВ – известный в Тюменской области реставратор, мастер художественной резьбы по дереву, руководитель реставрационной мастерской «МНИХ», которая стала подлинной кузницей кадров – школой мастеров деревянного зодчества, почетный гражданин г. Тюмени. Святослав Вадимович ШИТОВ – художник-реставратор.  </vt:lpstr>
      <vt:lpstr>Мастерская деревянного зодчества г. Тюмени  </vt:lpstr>
      <vt:lpstr>Моя малая родина – Тюмень!</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19</cp:revision>
  <dcterms:created xsi:type="dcterms:W3CDTF">2017-09-25T12:36:51Z</dcterms:created>
  <dcterms:modified xsi:type="dcterms:W3CDTF">2019-01-12T16:42:37Z</dcterms:modified>
</cp:coreProperties>
</file>